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DE6CC"/>
          </a:solidFill>
        </a:fill>
      </a:tcStyle>
    </a:wholeTbl>
    <a:band2H>
      <a:tcTxStyle b="def" i="def"/>
      <a:tcStyle>
        <a:tcBdr/>
        <a:fill>
          <a:solidFill>
            <a:srgbClr val="FEF3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DD0DE"/>
          </a:solidFill>
        </a:fill>
      </a:tcStyle>
    </a:wholeTbl>
    <a:band2H>
      <a:tcTxStyle b="def" i="def"/>
      <a:tcStyle>
        <a:tcBdr/>
        <a:fill>
          <a:solidFill>
            <a:srgbClr val="FEE9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CBE3"/>
          </a:solidFill>
        </a:fill>
      </a:tcStyle>
    </a:wholeTbl>
    <a:band2H>
      <a:tcTxStyle b="def" i="def"/>
      <a:tcStyle>
        <a:tcBdr/>
        <a:fill>
          <a:solidFill>
            <a:srgbClr val="EFE7F2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9" name="Shape 8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n-lt"/>
        <a:ea typeface="+mn-ea"/>
        <a:cs typeface="+mn-cs"/>
        <a:sym typeface="Arial"/>
      </a:defRPr>
    </a:lvl1pPr>
    <a:lvl2pPr indent="228600" latinLnBrk="0">
      <a:defRPr sz="1400">
        <a:latin typeface="+mn-lt"/>
        <a:ea typeface="+mn-ea"/>
        <a:cs typeface="+mn-cs"/>
        <a:sym typeface="Arial"/>
      </a:defRPr>
    </a:lvl2pPr>
    <a:lvl3pPr indent="457200" latinLnBrk="0">
      <a:defRPr sz="1400">
        <a:latin typeface="+mn-lt"/>
        <a:ea typeface="+mn-ea"/>
        <a:cs typeface="+mn-cs"/>
        <a:sym typeface="Arial"/>
      </a:defRPr>
    </a:lvl3pPr>
    <a:lvl4pPr indent="685800" latinLnBrk="0">
      <a:defRPr sz="1400">
        <a:latin typeface="+mn-lt"/>
        <a:ea typeface="+mn-ea"/>
        <a:cs typeface="+mn-cs"/>
        <a:sym typeface="Arial"/>
      </a:defRPr>
    </a:lvl4pPr>
    <a:lvl5pPr indent="914400" latinLnBrk="0">
      <a:defRPr sz="1400">
        <a:latin typeface="+mn-lt"/>
        <a:ea typeface="+mn-ea"/>
        <a:cs typeface="+mn-cs"/>
        <a:sym typeface="Arial"/>
      </a:defRPr>
    </a:lvl5pPr>
    <a:lvl6pPr indent="1143000" latinLnBrk="0">
      <a:defRPr sz="1400">
        <a:latin typeface="+mn-lt"/>
        <a:ea typeface="+mn-ea"/>
        <a:cs typeface="+mn-cs"/>
        <a:sym typeface="Arial"/>
      </a:defRPr>
    </a:lvl6pPr>
    <a:lvl7pPr indent="1371600" latinLnBrk="0">
      <a:defRPr sz="1400">
        <a:latin typeface="+mn-lt"/>
        <a:ea typeface="+mn-ea"/>
        <a:cs typeface="+mn-cs"/>
        <a:sym typeface="Arial"/>
      </a:defRPr>
    </a:lvl7pPr>
    <a:lvl8pPr indent="1600200" latinLnBrk="0">
      <a:defRPr sz="1400">
        <a:latin typeface="+mn-lt"/>
        <a:ea typeface="+mn-ea"/>
        <a:cs typeface="+mn-cs"/>
        <a:sym typeface="Arial"/>
      </a:defRPr>
    </a:lvl8pPr>
    <a:lvl9pPr indent="1828800" latinLnBrk="0">
      <a:defRPr sz="14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"/>
          <p:cNvSpPr txBox="1"/>
          <p:nvPr>
            <p:ph type="sldNum" sz="quarter" idx="2"/>
          </p:nvPr>
        </p:nvSpPr>
        <p:spPr>
          <a:xfrm>
            <a:off x="0" y="0"/>
            <a:ext cx="301868" cy="288784"/>
          </a:xfrm>
          <a:prstGeom prst="rect">
            <a:avLst/>
          </a:prstGeom>
        </p:spPr>
        <p:txBody>
          <a:bodyPr lIns="45699" tIns="45699" rIns="45699" bIns="45699" anchor="t"/>
          <a:lstStyle>
            <a:lvl1pPr algn="l">
              <a:defRPr sz="14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19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Текст заголовка"/>
          <p:cNvSpPr txBox="1"/>
          <p:nvPr>
            <p:ph type="title"/>
          </p:nvPr>
        </p:nvSpPr>
        <p:spPr>
          <a:xfrm>
            <a:off x="311699" y="2150849"/>
            <a:ext cx="8520602" cy="84180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27" name="Номер слайда"/>
          <p:cNvSpPr txBox="1"/>
          <p:nvPr>
            <p:ph type="sldNum" sz="quarter" idx="2"/>
          </p:nvPr>
        </p:nvSpPr>
        <p:spPr>
          <a:xfrm>
            <a:off x="8472458" y="4669900"/>
            <a:ext cx="393318" cy="380234"/>
          </a:xfrm>
          <a:prstGeom prst="rect">
            <a:avLst/>
          </a:prstGeom>
        </p:spPr>
        <p:txBody>
          <a:bodyPr lIns="91424" tIns="91424" rIns="91424" bIns="91424"/>
          <a:lstStyle>
            <a:lvl1pPr algn="l">
              <a:defRPr sz="14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Текст заголовка</a:t>
            </a:r>
          </a:p>
        </p:txBody>
      </p:sp>
      <p:sp>
        <p:nvSpPr>
          <p:cNvPr id="35" name="Уровень текста 1…"/>
          <p:cNvSpPr txBox="1"/>
          <p:nvPr>
            <p:ph type="body" sz="half" idx="1"/>
          </p:nvPr>
        </p:nvSpPr>
        <p:spPr>
          <a:xfrm>
            <a:off x="311699" y="1152475"/>
            <a:ext cx="3999902" cy="3416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indent="-317500">
              <a:buSzPts val="1400"/>
              <a:defRPr sz="1400"/>
            </a:lvl1pPr>
            <a:lvl2pPr marL="965200" indent="-355600">
              <a:buSzPts val="1400"/>
              <a:defRPr sz="1400"/>
            </a:lvl2pPr>
            <a:lvl3pPr marL="1422400" indent="-355600">
              <a:buSzPts val="1400"/>
              <a:defRPr sz="1400"/>
            </a:lvl3pPr>
            <a:lvl4pPr marL="1879600" indent="-355600">
              <a:buSzPts val="1400"/>
              <a:defRPr sz="1400"/>
            </a:lvl4pPr>
            <a:lvl5pPr marL="2336800" indent="-355600">
              <a:buSzPts val="1400"/>
              <a:defRPr sz="14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6" name="Google Shape;21;p15"/>
          <p:cNvSpPr txBox="1"/>
          <p:nvPr>
            <p:ph type="body" sz="half" idx="21"/>
          </p:nvPr>
        </p:nvSpPr>
        <p:spPr>
          <a:xfrm>
            <a:off x="4832399" y="1152475"/>
            <a:ext cx="3999902" cy="3416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indent="-317500">
              <a:buSzPts val="1400"/>
              <a:defRPr sz="1400"/>
            </a:pPr>
          </a:p>
        </p:txBody>
      </p:sp>
      <p:sp>
        <p:nvSpPr>
          <p:cNvPr id="37" name="Номер слайда"/>
          <p:cNvSpPr txBox="1"/>
          <p:nvPr>
            <p:ph type="sldNum" sz="quarter" idx="2"/>
          </p:nvPr>
        </p:nvSpPr>
        <p:spPr>
          <a:xfrm>
            <a:off x="8472458" y="4669900"/>
            <a:ext cx="393318" cy="380234"/>
          </a:xfrm>
          <a:prstGeom prst="rect">
            <a:avLst/>
          </a:prstGeom>
        </p:spPr>
        <p:txBody>
          <a:bodyPr lIns="91424" tIns="91424" rIns="91424" bIns="91424"/>
          <a:lstStyle>
            <a:lvl1pPr algn="l">
              <a:defRPr sz="14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заголовка"/>
          <p:cNvSpPr txBox="1"/>
          <p:nvPr>
            <p:ph type="title"/>
          </p:nvPr>
        </p:nvSpPr>
        <p:spPr>
          <a:xfrm>
            <a:off x="311699" y="555600"/>
            <a:ext cx="2808001" cy="755700"/>
          </a:xfrm>
          <a:prstGeom prst="rect">
            <a:avLst/>
          </a:prstGeom>
        </p:spPr>
        <p:txBody>
          <a:bodyPr anchor="b"/>
          <a:lstStyle>
            <a:lvl1pPr algn="l">
              <a:defRPr sz="24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45" name="Уровень текста 1…"/>
          <p:cNvSpPr txBox="1"/>
          <p:nvPr>
            <p:ph type="body" sz="quarter" idx="1"/>
          </p:nvPr>
        </p:nvSpPr>
        <p:spPr>
          <a:xfrm>
            <a:off x="311699" y="1389599"/>
            <a:ext cx="2808001" cy="31794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indent="-304800">
              <a:buSzPts val="1200"/>
              <a:defRPr sz="1200"/>
            </a:lvl1pPr>
            <a:lvl2pPr marL="914400" indent="-304800">
              <a:buSzPts val="1200"/>
              <a:defRPr sz="1200"/>
            </a:lvl2pPr>
            <a:lvl3pPr marL="1371600" indent="-304800">
              <a:buSzPts val="1200"/>
              <a:defRPr sz="1200"/>
            </a:lvl3pPr>
            <a:lvl4pPr marL="1828800" indent="-304800">
              <a:buSzPts val="1200"/>
              <a:defRPr sz="1200"/>
            </a:lvl4pPr>
            <a:lvl5pPr marL="2286000" indent="-304800">
              <a:buSzPts val="1200"/>
              <a:defRPr sz="12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6" name="Номер слайда"/>
          <p:cNvSpPr txBox="1"/>
          <p:nvPr>
            <p:ph type="sldNum" sz="quarter" idx="2"/>
          </p:nvPr>
        </p:nvSpPr>
        <p:spPr>
          <a:xfrm>
            <a:off x="8472458" y="4669900"/>
            <a:ext cx="393318" cy="380234"/>
          </a:xfrm>
          <a:prstGeom prst="rect">
            <a:avLst/>
          </a:prstGeom>
        </p:spPr>
        <p:txBody>
          <a:bodyPr lIns="91424" tIns="91424" rIns="91424" bIns="91424"/>
          <a:lstStyle>
            <a:lvl1pPr algn="l">
              <a:defRPr sz="14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Текст заголовка"/>
          <p:cNvSpPr txBox="1"/>
          <p:nvPr>
            <p:ph type="title"/>
          </p:nvPr>
        </p:nvSpPr>
        <p:spPr>
          <a:xfrm>
            <a:off x="490250" y="450149"/>
            <a:ext cx="6367801" cy="4090801"/>
          </a:xfrm>
          <a:prstGeom prst="rect">
            <a:avLst/>
          </a:prstGeom>
        </p:spPr>
        <p:txBody>
          <a:bodyPr/>
          <a:lstStyle>
            <a:lvl1pPr algn="l">
              <a:defRPr sz="48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54" name="Номер слайда"/>
          <p:cNvSpPr txBox="1"/>
          <p:nvPr>
            <p:ph type="sldNum" sz="quarter" idx="2"/>
          </p:nvPr>
        </p:nvSpPr>
        <p:spPr>
          <a:xfrm>
            <a:off x="8472458" y="4669900"/>
            <a:ext cx="393318" cy="380234"/>
          </a:xfrm>
          <a:prstGeom prst="rect">
            <a:avLst/>
          </a:prstGeom>
        </p:spPr>
        <p:txBody>
          <a:bodyPr lIns="91424" tIns="91424" rIns="91424" bIns="91424"/>
          <a:lstStyle>
            <a:lvl1pPr algn="l">
              <a:defRPr sz="14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31;p18"/>
          <p:cNvSpPr/>
          <p:nvPr/>
        </p:nvSpPr>
        <p:spPr>
          <a:xfrm>
            <a:off x="4572000" y="-125"/>
            <a:ext cx="4572000" cy="5143501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62" name="Текст заголовка"/>
          <p:cNvSpPr txBox="1"/>
          <p:nvPr>
            <p:ph type="title"/>
          </p:nvPr>
        </p:nvSpPr>
        <p:spPr>
          <a:xfrm>
            <a:off x="265500" y="1233175"/>
            <a:ext cx="4045200" cy="1482301"/>
          </a:xfrm>
          <a:prstGeom prst="rect">
            <a:avLst/>
          </a:prstGeom>
        </p:spPr>
        <p:txBody>
          <a:bodyPr anchor="b"/>
          <a:lstStyle>
            <a:lvl1pPr>
              <a:defRPr sz="42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63" name="Уровень текста 1…"/>
          <p:cNvSpPr txBox="1"/>
          <p:nvPr>
            <p:ph type="body" sz="quarter" idx="1"/>
          </p:nvPr>
        </p:nvSpPr>
        <p:spPr>
          <a:xfrm>
            <a:off x="265500" y="2803075"/>
            <a:ext cx="4045200" cy="12351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1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1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1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1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1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4" name="Google Shape;34;p18"/>
          <p:cNvSpPr txBox="1"/>
          <p:nvPr>
            <p:ph type="body" sz="half" idx="21"/>
          </p:nvPr>
        </p:nvSpPr>
        <p:spPr>
          <a:xfrm>
            <a:off x="4939500" y="724074"/>
            <a:ext cx="3837000" cy="3695102"/>
          </a:xfrm>
          <a:prstGeom prst="rect">
            <a:avLst/>
          </a:prstGeom>
        </p:spPr>
        <p:txBody>
          <a:bodyPr anchor="ctr">
            <a:normAutofit fontScale="100000" lnSpcReduction="0"/>
          </a:bodyPr>
          <a:lstStyle/>
          <a:p>
            <a:pPr/>
          </a:p>
        </p:txBody>
      </p:sp>
      <p:sp>
        <p:nvSpPr>
          <p:cNvPr id="65" name="Номер слайда"/>
          <p:cNvSpPr txBox="1"/>
          <p:nvPr>
            <p:ph type="sldNum" sz="quarter" idx="2"/>
          </p:nvPr>
        </p:nvSpPr>
        <p:spPr>
          <a:xfrm>
            <a:off x="8472458" y="4669900"/>
            <a:ext cx="393318" cy="380234"/>
          </a:xfrm>
          <a:prstGeom prst="rect">
            <a:avLst/>
          </a:prstGeom>
        </p:spPr>
        <p:txBody>
          <a:bodyPr lIns="91424" tIns="91424" rIns="91424" bIns="91424"/>
          <a:lstStyle>
            <a:lvl1pPr algn="l">
              <a:defRPr sz="14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Уровень текста 1…"/>
          <p:cNvSpPr txBox="1"/>
          <p:nvPr>
            <p:ph type="body" sz="quarter" idx="1"/>
          </p:nvPr>
        </p:nvSpPr>
        <p:spPr>
          <a:xfrm>
            <a:off x="311699" y="4230575"/>
            <a:ext cx="5998802" cy="605101"/>
          </a:xfrm>
          <a:prstGeom prst="rect">
            <a:avLst/>
          </a:prstGeom>
        </p:spPr>
        <p:txBody>
          <a:bodyPr anchor="ctr">
            <a:normAutofit fontScale="100000" lnSpcReduction="0"/>
          </a:bodyPr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</a:lvl1pPr>
            <a:lvl2pPr>
              <a:lnSpc>
                <a:spcPct val="100000"/>
              </a:lnSpc>
              <a:buClrTx/>
              <a:buFontTx/>
            </a:lvl2pPr>
            <a:lvl3pPr>
              <a:lnSpc>
                <a:spcPct val="100000"/>
              </a:lnSpc>
              <a:buClrTx/>
              <a:buFontTx/>
            </a:lvl3pPr>
            <a:lvl4pPr>
              <a:lnSpc>
                <a:spcPct val="100000"/>
              </a:lnSpc>
              <a:buClrTx/>
              <a:buFontTx/>
            </a:lvl4pPr>
            <a:lvl5pPr>
              <a:lnSpc>
                <a:spcPct val="100000"/>
              </a:lnSpc>
              <a:buClrTx/>
              <a:buFontTx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3" name="Номер слайда"/>
          <p:cNvSpPr txBox="1"/>
          <p:nvPr>
            <p:ph type="sldNum" sz="quarter" idx="2"/>
          </p:nvPr>
        </p:nvSpPr>
        <p:spPr>
          <a:xfrm>
            <a:off x="8472458" y="4669900"/>
            <a:ext cx="393318" cy="380234"/>
          </a:xfrm>
          <a:prstGeom prst="rect">
            <a:avLst/>
          </a:prstGeom>
        </p:spPr>
        <p:txBody>
          <a:bodyPr lIns="91424" tIns="91424" rIns="91424" bIns="91424"/>
          <a:lstStyle>
            <a:lvl1pPr algn="l">
              <a:defRPr sz="14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xx%"/>
          <p:cNvSpPr txBox="1"/>
          <p:nvPr>
            <p:ph type="title" hasCustomPrompt="1"/>
          </p:nvPr>
        </p:nvSpPr>
        <p:spPr>
          <a:xfrm>
            <a:off x="311699" y="1106125"/>
            <a:ext cx="8520602" cy="1963500"/>
          </a:xfrm>
          <a:prstGeom prst="rect">
            <a:avLst/>
          </a:prstGeom>
        </p:spPr>
        <p:txBody>
          <a:bodyPr anchor="b"/>
          <a:lstStyle>
            <a:lvl1pPr>
              <a:defRPr sz="12000"/>
            </a:lvl1pPr>
          </a:lstStyle>
          <a:p>
            <a:pPr/>
            <a:r>
              <a:t>xx%</a:t>
            </a:r>
          </a:p>
        </p:txBody>
      </p:sp>
      <p:sp>
        <p:nvSpPr>
          <p:cNvPr id="81" name="Уровень текста 1…"/>
          <p:cNvSpPr txBox="1"/>
          <p:nvPr>
            <p:ph type="body" sz="half" idx="1"/>
          </p:nvPr>
        </p:nvSpPr>
        <p:spPr>
          <a:xfrm>
            <a:off x="311699" y="3152225"/>
            <a:ext cx="8520602" cy="13008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algn="ctr"/>
            <a:lvl2pPr algn="ctr"/>
            <a:lvl3pPr algn="ctr"/>
            <a:lvl4pPr algn="ctr"/>
            <a:lvl5pPr algn="ctr"/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2" name="Номер слайда"/>
          <p:cNvSpPr txBox="1"/>
          <p:nvPr>
            <p:ph type="sldNum" sz="quarter" idx="2"/>
          </p:nvPr>
        </p:nvSpPr>
        <p:spPr>
          <a:xfrm>
            <a:off x="8472458" y="4669900"/>
            <a:ext cx="393318" cy="380234"/>
          </a:xfrm>
          <a:prstGeom prst="rect">
            <a:avLst/>
          </a:prstGeom>
        </p:spPr>
        <p:txBody>
          <a:bodyPr lIns="91424" tIns="91424" rIns="91424" bIns="91424"/>
          <a:lstStyle>
            <a:lvl1pPr algn="l">
              <a:defRPr sz="14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/>
          <p:nvPr>
            <p:ph type="title"/>
          </p:nvPr>
        </p:nvSpPr>
        <p:spPr>
          <a:xfrm>
            <a:off x="710275" y="536649"/>
            <a:ext cx="7723500" cy="4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3" name="Уровень текста 1…"/>
          <p:cNvSpPr txBox="1"/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/>
          <p:nvPr>
            <p:ph type="sldNum" sz="quarter" idx="2"/>
          </p:nvPr>
        </p:nvSpPr>
        <p:spPr>
          <a:xfrm>
            <a:off x="4419600" y="4627562"/>
            <a:ext cx="2133600" cy="2794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Fira Sans Extra Condensed Medium"/>
          <a:ea typeface="Fira Sans Extra Condensed Medium"/>
          <a:cs typeface="Fira Sans Extra Condensed Medium"/>
          <a:sym typeface="Fira Sans Extra Condensed Medium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Fira Sans Extra Condensed Medium"/>
          <a:ea typeface="Fira Sans Extra Condensed Medium"/>
          <a:cs typeface="Fira Sans Extra Condensed Medium"/>
          <a:sym typeface="Fira Sans Extra Condensed Medium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Fira Sans Extra Condensed Medium"/>
          <a:ea typeface="Fira Sans Extra Condensed Medium"/>
          <a:cs typeface="Fira Sans Extra Condensed Medium"/>
          <a:sym typeface="Fira Sans Extra Condensed Medium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Fira Sans Extra Condensed Medium"/>
          <a:ea typeface="Fira Sans Extra Condensed Medium"/>
          <a:cs typeface="Fira Sans Extra Condensed Medium"/>
          <a:sym typeface="Fira Sans Extra Condensed Medium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Fira Sans Extra Condensed Medium"/>
          <a:ea typeface="Fira Sans Extra Condensed Medium"/>
          <a:cs typeface="Fira Sans Extra Condensed Medium"/>
          <a:sym typeface="Fira Sans Extra Condensed Medium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Fira Sans Extra Condensed Medium"/>
          <a:ea typeface="Fira Sans Extra Condensed Medium"/>
          <a:cs typeface="Fira Sans Extra Condensed Medium"/>
          <a:sym typeface="Fira Sans Extra Condensed Medium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Fira Sans Extra Condensed Medium"/>
          <a:ea typeface="Fira Sans Extra Condensed Medium"/>
          <a:cs typeface="Fira Sans Extra Condensed Medium"/>
          <a:sym typeface="Fira Sans Extra Condensed Medium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Fira Sans Extra Condensed Medium"/>
          <a:ea typeface="Fira Sans Extra Condensed Medium"/>
          <a:cs typeface="Fira Sans Extra Condensed Medium"/>
          <a:sym typeface="Fira Sans Extra Condensed Medium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Fira Sans Extra Condensed Medium"/>
          <a:ea typeface="Fira Sans Extra Condensed Medium"/>
          <a:cs typeface="Fira Sans Extra Condensed Medium"/>
          <a:sym typeface="Fira Sans Extra Condensed Medium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000000"/>
        </a:buClr>
        <a:buSzPts val="1800"/>
        <a:buFont typeface="Helvetica"/>
        <a:buChar char="●"/>
        <a:tabLst/>
        <a:defRPr b="0" baseline="0" cap="none" i="0" spc="0" strike="noStrike" sz="1800" u="none">
          <a:solidFill>
            <a:srgbClr val="000000"/>
          </a:solidFill>
          <a:uFillTx/>
          <a:latin typeface="Roboto"/>
          <a:ea typeface="Roboto"/>
          <a:cs typeface="Roboto"/>
          <a:sym typeface="Roboto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000000"/>
        </a:buClr>
        <a:buSzPts val="1800"/>
        <a:buFont typeface="Helvetica"/>
        <a:buChar char="○"/>
        <a:tabLst/>
        <a:defRPr b="0" baseline="0" cap="none" i="0" spc="0" strike="noStrike" sz="1800" u="none">
          <a:solidFill>
            <a:srgbClr val="000000"/>
          </a:solidFill>
          <a:uFillTx/>
          <a:latin typeface="Roboto"/>
          <a:ea typeface="Roboto"/>
          <a:cs typeface="Roboto"/>
          <a:sym typeface="Roboto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000000"/>
        </a:buClr>
        <a:buSzPts val="1800"/>
        <a:buFont typeface="Helvetica"/>
        <a:buChar char="■"/>
        <a:tabLst/>
        <a:defRPr b="0" baseline="0" cap="none" i="0" spc="0" strike="noStrike" sz="1800" u="none">
          <a:solidFill>
            <a:srgbClr val="000000"/>
          </a:solidFill>
          <a:uFillTx/>
          <a:latin typeface="Roboto"/>
          <a:ea typeface="Roboto"/>
          <a:cs typeface="Roboto"/>
          <a:sym typeface="Roboto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000000"/>
        </a:buClr>
        <a:buSzPts val="1800"/>
        <a:buFont typeface="Helvetica"/>
        <a:buChar char="●"/>
        <a:tabLst/>
        <a:defRPr b="0" baseline="0" cap="none" i="0" spc="0" strike="noStrike" sz="1800" u="none">
          <a:solidFill>
            <a:srgbClr val="000000"/>
          </a:solidFill>
          <a:uFillTx/>
          <a:latin typeface="Roboto"/>
          <a:ea typeface="Roboto"/>
          <a:cs typeface="Roboto"/>
          <a:sym typeface="Roboto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000000"/>
        </a:buClr>
        <a:buSzPts val="1800"/>
        <a:buFont typeface="Helvetica"/>
        <a:buChar char="○"/>
        <a:tabLst/>
        <a:defRPr b="0" baseline="0" cap="none" i="0" spc="0" strike="noStrike" sz="1800" u="none">
          <a:solidFill>
            <a:srgbClr val="000000"/>
          </a:solidFill>
          <a:uFillTx/>
          <a:latin typeface="Roboto"/>
          <a:ea typeface="Roboto"/>
          <a:cs typeface="Roboto"/>
          <a:sym typeface="Roboto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000000"/>
        </a:buClr>
        <a:buSzPts val="1800"/>
        <a:buFont typeface="Helvetica"/>
        <a:buChar char="■"/>
        <a:tabLst/>
        <a:defRPr b="0" baseline="0" cap="none" i="0" spc="0" strike="noStrike" sz="1800" u="none">
          <a:solidFill>
            <a:srgbClr val="000000"/>
          </a:solidFill>
          <a:uFillTx/>
          <a:latin typeface="Roboto"/>
          <a:ea typeface="Roboto"/>
          <a:cs typeface="Roboto"/>
          <a:sym typeface="Roboto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000000"/>
        </a:buClr>
        <a:buSzPts val="1800"/>
        <a:buFont typeface="Helvetica"/>
        <a:buChar char="●"/>
        <a:tabLst/>
        <a:defRPr b="0" baseline="0" cap="none" i="0" spc="0" strike="noStrike" sz="1800" u="none">
          <a:solidFill>
            <a:srgbClr val="000000"/>
          </a:solidFill>
          <a:uFillTx/>
          <a:latin typeface="Roboto"/>
          <a:ea typeface="Roboto"/>
          <a:cs typeface="Roboto"/>
          <a:sym typeface="Roboto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000000"/>
        </a:buClr>
        <a:buSzPts val="1800"/>
        <a:buFont typeface="Helvetica"/>
        <a:buChar char="○"/>
        <a:tabLst/>
        <a:defRPr b="0" baseline="0" cap="none" i="0" spc="0" strike="noStrike" sz="1800" u="none">
          <a:solidFill>
            <a:srgbClr val="000000"/>
          </a:solidFill>
          <a:uFillTx/>
          <a:latin typeface="Roboto"/>
          <a:ea typeface="Roboto"/>
          <a:cs typeface="Roboto"/>
          <a:sym typeface="Roboto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000000"/>
        </a:buClr>
        <a:buSzPts val="1800"/>
        <a:buFont typeface="Helvetica"/>
        <a:buChar char="■"/>
        <a:tabLst/>
        <a:defRPr b="0" baseline="0" cap="none" i="0" spc="0" strike="noStrike" sz="1800" u="none">
          <a:solidFill>
            <a:srgbClr val="000000"/>
          </a:solidFill>
          <a:uFillTx/>
          <a:latin typeface="Roboto"/>
          <a:ea typeface="Roboto"/>
          <a:cs typeface="Roboto"/>
          <a:sym typeface="Roboto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3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3.png"/><Relationship Id="rId4" Type="http://schemas.openxmlformats.org/officeDocument/2006/relationships/image" Target="../media/image1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free-icon-family-2622187.png" descr="free-icon-family-2622187.png"/>
          <p:cNvPicPr>
            <a:picLocks noChangeAspect="1"/>
          </p:cNvPicPr>
          <p:nvPr/>
        </p:nvPicPr>
        <p:blipFill>
          <a:blip r:embed="rId2">
            <a:extLst/>
          </a:blip>
          <a:srcRect l="11" t="3" r="0" b="3"/>
          <a:stretch>
            <a:fillRect/>
          </a:stretch>
        </p:blipFill>
        <p:spPr>
          <a:xfrm>
            <a:off x="1347189" y="1695449"/>
            <a:ext cx="1752526" cy="1752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988" y="0"/>
                </a:moveTo>
                <a:cubicBezTo>
                  <a:pt x="648" y="266"/>
                  <a:pt x="321" y="558"/>
                  <a:pt x="0" y="856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856"/>
                </a:lnTo>
                <a:cubicBezTo>
                  <a:pt x="21278" y="558"/>
                  <a:pt x="20953" y="266"/>
                  <a:pt x="20612" y="0"/>
                </a:cubicBezTo>
                <a:lnTo>
                  <a:pt x="988" y="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</p:pic>
      <p:sp>
        <p:nvSpPr>
          <p:cNvPr id="92" name="Google Shape;68;p2"/>
          <p:cNvSpPr/>
          <p:nvPr/>
        </p:nvSpPr>
        <p:spPr>
          <a:xfrm>
            <a:off x="846240" y="1353741"/>
            <a:ext cx="2754498" cy="2559755"/>
          </a:xfrm>
          <a:prstGeom prst="ellipse">
            <a:avLst/>
          </a:prstGeom>
          <a:ln w="165100">
            <a:solidFill>
              <a:srgbClr val="BF2E58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3" name="Настольная игра…"/>
          <p:cNvSpPr txBox="1"/>
          <p:nvPr/>
        </p:nvSpPr>
        <p:spPr>
          <a:xfrm>
            <a:off x="4320499" y="1812609"/>
            <a:ext cx="3880871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sz="3500">
                <a:solidFill>
                  <a:srgbClr val="BE2E58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Настольная игра</a:t>
            </a:r>
          </a:p>
          <a:p>
            <a:pPr>
              <a:defRPr b="1" sz="3500">
                <a:solidFill>
                  <a:srgbClr val="BE2E58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«Семейкин КУБ»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135;p5"/>
          <p:cNvSpPr/>
          <p:nvPr/>
        </p:nvSpPr>
        <p:spPr>
          <a:xfrm>
            <a:off x="389505" y="962131"/>
            <a:ext cx="2558165" cy="3688765"/>
          </a:xfrm>
          <a:prstGeom prst="roundRect">
            <a:avLst>
              <a:gd name="adj" fmla="val 16667"/>
            </a:avLst>
          </a:prstGeom>
          <a:solidFill>
            <a:srgbClr val="F9FAFB"/>
          </a:solidFill>
          <a:ln w="25400">
            <a:solidFill>
              <a:srgbClr val="F9FAFB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6" name="Google Shape;124;p5"/>
          <p:cNvSpPr/>
          <p:nvPr/>
        </p:nvSpPr>
        <p:spPr>
          <a:xfrm>
            <a:off x="494704" y="751823"/>
            <a:ext cx="708601" cy="56100"/>
          </a:xfrm>
          <a:prstGeom prst="rect">
            <a:avLst/>
          </a:prstGeom>
          <a:solidFill>
            <a:srgbClr val="BF2E58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BF2E58"/>
                </a:solidFill>
              </a:defRPr>
            </a:pPr>
          </a:p>
        </p:txBody>
      </p:sp>
      <p:sp>
        <p:nvSpPr>
          <p:cNvPr id="97" name="Google Shape;125;p5"/>
          <p:cNvSpPr txBox="1"/>
          <p:nvPr/>
        </p:nvSpPr>
        <p:spPr>
          <a:xfrm rot="547">
            <a:off x="401234" y="168393"/>
            <a:ext cx="6668432" cy="614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b="1" sz="2800">
                <a:solidFill>
                  <a:srgbClr val="BF2E58"/>
                </a:solidFill>
                <a:latin typeface="Ultra"/>
                <a:ea typeface="Ultra"/>
                <a:cs typeface="Ultra"/>
                <a:sym typeface="Ultra"/>
              </a:defRPr>
            </a:lvl1pPr>
          </a:lstStyle>
          <a:p>
            <a:pPr/>
            <a:r>
              <a:t>Характеристика игры</a:t>
            </a:r>
          </a:p>
        </p:txBody>
      </p:sp>
      <p:sp>
        <p:nvSpPr>
          <p:cNvPr id="98" name="Google Shape;128;p5"/>
          <p:cNvSpPr/>
          <p:nvPr/>
        </p:nvSpPr>
        <p:spPr>
          <a:xfrm>
            <a:off x="230616" y="165579"/>
            <a:ext cx="7579219" cy="51340"/>
          </a:xfrm>
          <a:prstGeom prst="rect">
            <a:avLst/>
          </a:prstGeom>
          <a:solidFill>
            <a:srgbClr val="BF2E58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BF2E58"/>
                </a:solidFill>
              </a:defRPr>
            </a:pPr>
          </a:p>
        </p:txBody>
      </p:sp>
      <p:sp>
        <p:nvSpPr>
          <p:cNvPr id="99" name="Google Shape;129;p5"/>
          <p:cNvSpPr/>
          <p:nvPr/>
        </p:nvSpPr>
        <p:spPr>
          <a:xfrm flipH="1" rot="10800000">
            <a:off x="231833" y="4930007"/>
            <a:ext cx="8718833" cy="45720"/>
          </a:xfrm>
          <a:prstGeom prst="rect">
            <a:avLst/>
          </a:prstGeom>
          <a:solidFill>
            <a:srgbClr val="BF2E58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BF2E58"/>
                </a:solidFill>
              </a:defRPr>
            </a:pPr>
          </a:p>
        </p:txBody>
      </p:sp>
      <p:sp>
        <p:nvSpPr>
          <p:cNvPr id="100" name="Google Shape;130;p5"/>
          <p:cNvSpPr/>
          <p:nvPr/>
        </p:nvSpPr>
        <p:spPr>
          <a:xfrm rot="16200000">
            <a:off x="-2151901" y="2547493"/>
            <a:ext cx="4810755" cy="45720"/>
          </a:xfrm>
          <a:prstGeom prst="rect">
            <a:avLst/>
          </a:prstGeom>
          <a:solidFill>
            <a:srgbClr val="BF2E58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BF2E58"/>
                </a:solidFill>
              </a:defRPr>
            </a:pPr>
          </a:p>
        </p:txBody>
      </p:sp>
      <p:sp>
        <p:nvSpPr>
          <p:cNvPr id="101" name="Google Shape;131;p5"/>
          <p:cNvSpPr/>
          <p:nvPr/>
        </p:nvSpPr>
        <p:spPr>
          <a:xfrm rot="16200000">
            <a:off x="6522431" y="2545853"/>
            <a:ext cx="4810754" cy="45720"/>
          </a:xfrm>
          <a:prstGeom prst="rect">
            <a:avLst/>
          </a:prstGeom>
          <a:solidFill>
            <a:srgbClr val="BF2E58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BF2E58"/>
                </a:solidFill>
              </a:defRPr>
            </a:pPr>
          </a:p>
        </p:txBody>
      </p:sp>
      <p:sp>
        <p:nvSpPr>
          <p:cNvPr id="102" name="Google Shape;132;p5"/>
          <p:cNvSpPr/>
          <p:nvPr/>
        </p:nvSpPr>
        <p:spPr>
          <a:xfrm>
            <a:off x="6199092" y="994205"/>
            <a:ext cx="2558166" cy="3688765"/>
          </a:xfrm>
          <a:prstGeom prst="roundRect">
            <a:avLst>
              <a:gd name="adj" fmla="val 16667"/>
            </a:avLst>
          </a:prstGeom>
          <a:ln w="25400">
            <a:solidFill>
              <a:srgbClr val="BF2E58"/>
            </a:solidFill>
            <a:prstDash val="dash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3" name="Google Shape;133;p5"/>
          <p:cNvSpPr txBox="1"/>
          <p:nvPr/>
        </p:nvSpPr>
        <p:spPr>
          <a:xfrm>
            <a:off x="1086603" y="1143982"/>
            <a:ext cx="1484623" cy="37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18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Механика</a:t>
            </a:r>
          </a:p>
        </p:txBody>
      </p:sp>
      <p:sp>
        <p:nvSpPr>
          <p:cNvPr id="104" name="Google Shape;134;p5"/>
          <p:cNvSpPr txBox="1"/>
          <p:nvPr/>
        </p:nvSpPr>
        <p:spPr>
          <a:xfrm>
            <a:off x="627060" y="1513273"/>
            <a:ext cx="2363529" cy="17111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/>
            <a:r>
              <a:t>Игроки кидают по очереди кубик. В зависимости от выпавшей цифры, игрок оказывается на определённом квадрате поля (каждая часть представляет свой формат игры).</a:t>
            </a:r>
          </a:p>
        </p:txBody>
      </p:sp>
      <p:sp>
        <p:nvSpPr>
          <p:cNvPr id="105" name="Google Shape;136;p5"/>
          <p:cNvSpPr/>
          <p:nvPr/>
        </p:nvSpPr>
        <p:spPr>
          <a:xfrm>
            <a:off x="3353046" y="1140763"/>
            <a:ext cx="2558165" cy="3688765"/>
          </a:xfrm>
          <a:prstGeom prst="roundRect">
            <a:avLst>
              <a:gd name="adj" fmla="val 16667"/>
            </a:avLst>
          </a:prstGeom>
          <a:solidFill>
            <a:srgbClr val="F9FAFB"/>
          </a:solidFill>
          <a:ln w="25400">
            <a:solidFill>
              <a:srgbClr val="F9FAFB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6" name="Google Shape;137;p5"/>
          <p:cNvSpPr/>
          <p:nvPr/>
        </p:nvSpPr>
        <p:spPr>
          <a:xfrm>
            <a:off x="3383241" y="1004266"/>
            <a:ext cx="2558166" cy="3688765"/>
          </a:xfrm>
          <a:prstGeom prst="roundRect">
            <a:avLst>
              <a:gd name="adj" fmla="val 16667"/>
            </a:avLst>
          </a:prstGeom>
          <a:ln w="25400">
            <a:solidFill>
              <a:srgbClr val="BF2E58"/>
            </a:solidFill>
            <a:prstDash val="dash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7" name="Google Shape;138;p5"/>
          <p:cNvSpPr/>
          <p:nvPr/>
        </p:nvSpPr>
        <p:spPr>
          <a:xfrm>
            <a:off x="520076" y="993447"/>
            <a:ext cx="2558165" cy="3688765"/>
          </a:xfrm>
          <a:prstGeom prst="roundRect">
            <a:avLst>
              <a:gd name="adj" fmla="val 16667"/>
            </a:avLst>
          </a:prstGeom>
          <a:ln w="25400">
            <a:solidFill>
              <a:srgbClr val="BF2E58"/>
            </a:solidFill>
            <a:prstDash val="dash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8" name="Google Shape;139;p5"/>
          <p:cNvSpPr txBox="1"/>
          <p:nvPr/>
        </p:nvSpPr>
        <p:spPr>
          <a:xfrm>
            <a:off x="3749110" y="1146721"/>
            <a:ext cx="1756727" cy="37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18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Содержание</a:t>
            </a:r>
          </a:p>
        </p:txBody>
      </p:sp>
      <p:sp>
        <p:nvSpPr>
          <p:cNvPr id="109" name="Google Shape;140;p5"/>
          <p:cNvSpPr txBox="1"/>
          <p:nvPr/>
        </p:nvSpPr>
        <p:spPr>
          <a:xfrm>
            <a:off x="3491463" y="1547802"/>
            <a:ext cx="2425722" cy="1507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marL="342900" indent="-342900">
              <a:buClr>
                <a:srgbClr val="000000"/>
              </a:buClr>
              <a:buSzPct val="100000"/>
              <a:buAutoNum type="arabicPeriod" startAt="1"/>
            </a:pPr>
            <a:r>
              <a:t>Есть контакт</a:t>
            </a:r>
          </a:p>
          <a:p>
            <a:pPr marL="342900" indent="-342900">
              <a:buClr>
                <a:srgbClr val="000000"/>
              </a:buClr>
              <a:buSzPct val="100000"/>
              <a:buAutoNum type="arabicPeriod" startAt="1"/>
            </a:pPr>
            <a:r>
              <a:t>Данетки</a:t>
            </a:r>
          </a:p>
          <a:p>
            <a:pPr marL="342900" indent="-342900">
              <a:buClr>
                <a:srgbClr val="000000"/>
              </a:buClr>
              <a:buSzPct val="100000"/>
              <a:buAutoNum type="arabicPeriod" startAt="1"/>
            </a:pPr>
            <a:r>
              <a:t>Дешифровщик</a:t>
            </a:r>
          </a:p>
          <a:p>
            <a:pPr marL="342900" indent="-342900">
              <a:buClr>
                <a:srgbClr val="000000"/>
              </a:buClr>
              <a:buSzPct val="100000"/>
              <a:buAutoNum type="arabicPeriod" startAt="1"/>
            </a:pPr>
            <a:r>
              <a:t>Импровизация/роли</a:t>
            </a:r>
          </a:p>
          <a:p>
            <a:pPr marL="342900" indent="-342900">
              <a:buClr>
                <a:srgbClr val="000000"/>
              </a:buClr>
              <a:buSzPct val="100000"/>
              <a:buAutoNum type="arabicPeriod" startAt="1"/>
            </a:pPr>
            <a:r>
              <a:t>Элиас (чувства)</a:t>
            </a:r>
          </a:p>
          <a:p>
            <a:pPr marL="342900" indent="-342900">
              <a:buClr>
                <a:srgbClr val="000000"/>
              </a:buClr>
              <a:buSzPct val="100000"/>
              <a:buAutoNum type="arabicPeriod" startAt="1"/>
            </a:pPr>
            <a:r>
              <a:t>Картинки «что не так?»</a:t>
            </a:r>
          </a:p>
        </p:txBody>
      </p:sp>
      <p:sp>
        <p:nvSpPr>
          <p:cNvPr id="110" name="Google Shape;139;p5"/>
          <p:cNvSpPr txBox="1"/>
          <p:nvPr/>
        </p:nvSpPr>
        <p:spPr>
          <a:xfrm>
            <a:off x="6324687" y="1794003"/>
            <a:ext cx="2382755" cy="2700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/>
            <a:r>
              <a:t>формирование ценностей (нравственных качеств, коммуникативных навыков) у школьников и их семей посредством воспитательной настольной игры.</a:t>
            </a:r>
          </a:p>
          <a:p>
            <a:pPr/>
            <a:r>
              <a:t> </a:t>
            </a:r>
          </a:p>
          <a:p>
            <a:pPr>
              <a:defRPr sz="1600"/>
            </a:pPr>
            <a:r>
              <a:t>Аудитория: школьники, родители</a:t>
            </a:r>
          </a:p>
          <a:p>
            <a:pPr>
              <a:defRPr sz="1800"/>
            </a:pPr>
          </a:p>
        </p:txBody>
      </p:sp>
      <p:sp>
        <p:nvSpPr>
          <p:cNvPr id="111" name="Google Shape;139;p5"/>
          <p:cNvSpPr txBox="1"/>
          <p:nvPr/>
        </p:nvSpPr>
        <p:spPr>
          <a:xfrm>
            <a:off x="6310127" y="1144493"/>
            <a:ext cx="2293607" cy="65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18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Педагогическая цель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free-icon-eye-contact-6314460.png" descr="free-icon-eye-contact-6314460.png"/>
          <p:cNvPicPr>
            <a:picLocks noChangeAspect="1"/>
          </p:cNvPicPr>
          <p:nvPr/>
        </p:nvPicPr>
        <p:blipFill>
          <a:blip r:embed="rId2">
            <a:extLst/>
          </a:blip>
          <a:srcRect l="0" t="0" r="4" b="4"/>
          <a:stretch>
            <a:fillRect/>
          </a:stretch>
        </p:blipFill>
        <p:spPr>
          <a:xfrm>
            <a:off x="488110" y="1515196"/>
            <a:ext cx="1489371" cy="1489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488" y="0"/>
                </a:moveTo>
                <a:cubicBezTo>
                  <a:pt x="2814" y="457"/>
                  <a:pt x="2168" y="974"/>
                  <a:pt x="1571" y="1571"/>
                </a:cubicBezTo>
                <a:cubicBezTo>
                  <a:pt x="974" y="2168"/>
                  <a:pt x="457" y="2814"/>
                  <a:pt x="0" y="3488"/>
                </a:cubicBezTo>
                <a:lnTo>
                  <a:pt x="0" y="18112"/>
                </a:lnTo>
                <a:cubicBezTo>
                  <a:pt x="457" y="18786"/>
                  <a:pt x="974" y="19432"/>
                  <a:pt x="1571" y="20029"/>
                </a:cubicBezTo>
                <a:cubicBezTo>
                  <a:pt x="2165" y="20623"/>
                  <a:pt x="2806" y="21144"/>
                  <a:pt x="3476" y="21600"/>
                </a:cubicBezTo>
                <a:lnTo>
                  <a:pt x="18124" y="21600"/>
                </a:lnTo>
                <a:cubicBezTo>
                  <a:pt x="18794" y="21144"/>
                  <a:pt x="19435" y="20623"/>
                  <a:pt x="20029" y="20029"/>
                </a:cubicBezTo>
                <a:cubicBezTo>
                  <a:pt x="20623" y="19435"/>
                  <a:pt x="21144" y="18794"/>
                  <a:pt x="21600" y="18124"/>
                </a:cubicBezTo>
                <a:lnTo>
                  <a:pt x="21600" y="3476"/>
                </a:lnTo>
                <a:cubicBezTo>
                  <a:pt x="21144" y="2806"/>
                  <a:pt x="20623" y="2165"/>
                  <a:pt x="20029" y="1571"/>
                </a:cubicBezTo>
                <a:cubicBezTo>
                  <a:pt x="19432" y="974"/>
                  <a:pt x="18786" y="457"/>
                  <a:pt x="18112" y="0"/>
                </a:cubicBezTo>
                <a:lnTo>
                  <a:pt x="3488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14" name="Google Shape;109;p4"/>
          <p:cNvSpPr/>
          <p:nvPr/>
        </p:nvSpPr>
        <p:spPr>
          <a:xfrm>
            <a:off x="242745" y="1269830"/>
            <a:ext cx="1980001" cy="1980001"/>
          </a:xfrm>
          <a:prstGeom prst="ellipse">
            <a:avLst/>
          </a:prstGeom>
          <a:ln w="165100">
            <a:solidFill>
              <a:srgbClr val="BF2E58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15" name="Google Shape;110;p4" descr="Google Shape;110;p4"/>
          <p:cNvPicPr>
            <a:picLocks noChangeAspect="1"/>
          </p:cNvPicPr>
          <p:nvPr/>
        </p:nvPicPr>
        <p:blipFill>
          <a:blip r:embed="rId3">
            <a:extLst/>
          </a:blip>
          <a:srcRect l="0" t="32453" r="0" b="33082"/>
          <a:stretch>
            <a:fillRect/>
          </a:stretch>
        </p:blipFill>
        <p:spPr>
          <a:xfrm>
            <a:off x="4826480" y="215415"/>
            <a:ext cx="1364222" cy="470150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Google Shape;114;p4"/>
          <p:cNvSpPr/>
          <p:nvPr/>
        </p:nvSpPr>
        <p:spPr>
          <a:xfrm>
            <a:off x="1875656" y="3040565"/>
            <a:ext cx="1042992" cy="603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22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ln w="25400">
            <a:solidFill>
              <a:srgbClr val="BF2E58"/>
            </a:solidFill>
            <a:tailEnd type="triangle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17" name="Google Shape;115;p4"/>
          <p:cNvSpPr/>
          <p:nvPr/>
        </p:nvSpPr>
        <p:spPr>
          <a:xfrm>
            <a:off x="2933482" y="1174375"/>
            <a:ext cx="5815210" cy="3465076"/>
          </a:xfrm>
          <a:prstGeom prst="roundRect">
            <a:avLst>
              <a:gd name="adj" fmla="val 16667"/>
            </a:avLst>
          </a:prstGeom>
          <a:ln w="25400">
            <a:solidFill>
              <a:srgbClr val="BF2E58"/>
            </a:solidFill>
            <a:prstDash val="dash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8" name="Google Shape;117;p4"/>
          <p:cNvSpPr txBox="1"/>
          <p:nvPr/>
        </p:nvSpPr>
        <p:spPr>
          <a:xfrm>
            <a:off x="3273895" y="1359915"/>
            <a:ext cx="5068805" cy="3055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>
              <a:defRPr b="1" sz="18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«Есть контакт»</a:t>
            </a:r>
          </a:p>
          <a:p>
            <a:pPr algn="ctr">
              <a:defRPr b="1" sz="18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</a:p>
          <a:p>
            <a:pPr>
              <a:defRPr b="1" sz="18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Описание</a:t>
            </a:r>
          </a:p>
          <a:p>
            <a:pPr>
              <a:defRPr sz="1800"/>
            </a:pPr>
            <a:r>
              <a:t>На карточке написано начало предложения, которое участникам необходимо закончить одинаково. Считаем: 1, 2, 3……</a:t>
            </a:r>
          </a:p>
          <a:p>
            <a:pPr>
              <a:defRPr sz="1800"/>
            </a:pPr>
            <a:r>
              <a:t>Если слова совпали участник, которой вытягивал карточку забирает жетон.</a:t>
            </a:r>
          </a:p>
          <a:p>
            <a:pPr>
              <a:defRPr sz="1800"/>
            </a:pPr>
          </a:p>
          <a:p>
            <a:pPr>
              <a:defRPr sz="1800"/>
            </a:pPr>
            <a:r>
              <a:t>Пример: Любимы фрукт папы … 1, 2, 3 ……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blinds dir="ver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free-icon-information-906794.png" descr="free-icon-information-906794.png"/>
          <p:cNvPicPr>
            <a:picLocks noChangeAspect="1"/>
          </p:cNvPicPr>
          <p:nvPr/>
        </p:nvPicPr>
        <p:blipFill>
          <a:blip r:embed="rId2">
            <a:extLst/>
          </a:blip>
          <a:srcRect l="0" t="0" r="9" b="9"/>
          <a:stretch>
            <a:fillRect/>
          </a:stretch>
        </p:blipFill>
        <p:spPr>
          <a:xfrm>
            <a:off x="332830" y="1359916"/>
            <a:ext cx="1799830" cy="17998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2" y="0"/>
                </a:moveTo>
                <a:cubicBezTo>
                  <a:pt x="8038" y="0"/>
                  <a:pt x="5272" y="1054"/>
                  <a:pt x="3163" y="3163"/>
                </a:cubicBezTo>
                <a:cubicBezTo>
                  <a:pt x="1054" y="5272"/>
                  <a:pt x="0" y="8038"/>
                  <a:pt x="0" y="10802"/>
                </a:cubicBezTo>
                <a:cubicBezTo>
                  <a:pt x="0" y="13567"/>
                  <a:pt x="1054" y="16328"/>
                  <a:pt x="3163" y="18437"/>
                </a:cubicBezTo>
                <a:cubicBezTo>
                  <a:pt x="5272" y="20546"/>
                  <a:pt x="8038" y="21600"/>
                  <a:pt x="10802" y="21600"/>
                </a:cubicBezTo>
                <a:cubicBezTo>
                  <a:pt x="13567" y="21600"/>
                  <a:pt x="16328" y="20546"/>
                  <a:pt x="18437" y="18437"/>
                </a:cubicBezTo>
                <a:cubicBezTo>
                  <a:pt x="20546" y="16328"/>
                  <a:pt x="21600" y="13567"/>
                  <a:pt x="21600" y="10802"/>
                </a:cubicBezTo>
                <a:cubicBezTo>
                  <a:pt x="21600" y="8038"/>
                  <a:pt x="20546" y="5272"/>
                  <a:pt x="18437" y="3163"/>
                </a:cubicBezTo>
                <a:cubicBezTo>
                  <a:pt x="16328" y="1054"/>
                  <a:pt x="13567" y="0"/>
                  <a:pt x="10802" y="0"/>
                </a:cubicBezTo>
                <a:close/>
              </a:path>
            </a:pathLst>
          </a:custGeom>
          <a:ln w="25400">
            <a:solidFill>
              <a:srgbClr val="FFFFFF"/>
            </a:solidFill>
          </a:ln>
        </p:spPr>
      </p:pic>
      <p:sp>
        <p:nvSpPr>
          <p:cNvPr id="121" name="Google Shape;109;p4"/>
          <p:cNvSpPr/>
          <p:nvPr/>
        </p:nvSpPr>
        <p:spPr>
          <a:xfrm>
            <a:off x="248474" y="1269915"/>
            <a:ext cx="1980002" cy="1980002"/>
          </a:xfrm>
          <a:prstGeom prst="ellipse">
            <a:avLst/>
          </a:prstGeom>
          <a:ln w="165100">
            <a:solidFill>
              <a:srgbClr val="BF2E58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22" name="Google Shape;110;p4" descr="Google Shape;110;p4"/>
          <p:cNvPicPr>
            <a:picLocks noChangeAspect="1"/>
          </p:cNvPicPr>
          <p:nvPr/>
        </p:nvPicPr>
        <p:blipFill>
          <a:blip r:embed="rId3">
            <a:extLst/>
          </a:blip>
          <a:srcRect l="0" t="32453" r="0" b="33082"/>
          <a:stretch>
            <a:fillRect/>
          </a:stretch>
        </p:blipFill>
        <p:spPr>
          <a:xfrm>
            <a:off x="4826480" y="215415"/>
            <a:ext cx="1364222" cy="470150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Google Shape;114;p4"/>
          <p:cNvSpPr/>
          <p:nvPr/>
        </p:nvSpPr>
        <p:spPr>
          <a:xfrm>
            <a:off x="1875656" y="3040565"/>
            <a:ext cx="1042992" cy="603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22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ln w="25400">
            <a:solidFill>
              <a:srgbClr val="BF2E58"/>
            </a:solidFill>
            <a:tailEnd type="triangle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24" name="Google Shape;115;p4"/>
          <p:cNvSpPr/>
          <p:nvPr/>
        </p:nvSpPr>
        <p:spPr>
          <a:xfrm>
            <a:off x="2933482" y="1174375"/>
            <a:ext cx="5815210" cy="3465076"/>
          </a:xfrm>
          <a:prstGeom prst="roundRect">
            <a:avLst>
              <a:gd name="adj" fmla="val 16667"/>
            </a:avLst>
          </a:prstGeom>
          <a:ln w="25400">
            <a:solidFill>
              <a:srgbClr val="BF2E58"/>
            </a:solidFill>
            <a:prstDash val="dash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5" name="Google Shape;116;p4"/>
          <p:cNvSpPr txBox="1"/>
          <p:nvPr/>
        </p:nvSpPr>
        <p:spPr>
          <a:xfrm>
            <a:off x="5174117" y="1227287"/>
            <a:ext cx="1333941" cy="396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000">
                <a:solidFill>
                  <a:srgbClr val="BF2E5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Данетки</a:t>
            </a:r>
          </a:p>
        </p:txBody>
      </p:sp>
      <p:sp>
        <p:nvSpPr>
          <p:cNvPr id="126" name="Google Shape;117;p4"/>
          <p:cNvSpPr txBox="1"/>
          <p:nvPr/>
        </p:nvSpPr>
        <p:spPr>
          <a:xfrm>
            <a:off x="3306685" y="1252052"/>
            <a:ext cx="5068805" cy="3309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8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</a:p>
          <a:p>
            <a:pPr>
              <a:defRPr b="1" sz="18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Описание</a:t>
            </a:r>
          </a:p>
          <a:p>
            <a:pPr>
              <a:defRPr sz="1800"/>
            </a:pPr>
            <a:r>
              <a:t>На карточке написаны окончания истории. Задача остальных участников, задавая вопросы с ответом да и нет, узнать начало истории. У человека, который вытянул карту написано начало, которое он не зачитывает.</a:t>
            </a:r>
          </a:p>
          <a:p>
            <a:pPr>
              <a:defRPr sz="1800"/>
            </a:pPr>
          </a:p>
          <a:p>
            <a:pPr>
              <a:defRPr sz="1800"/>
            </a:pPr>
            <a:r>
              <a:t>Пример: … мама и папа не разговаривают, в комнате темно.</a:t>
            </a:r>
          </a:p>
          <a:p>
            <a:pPr>
              <a:defRPr sz="1800"/>
            </a:pPr>
          </a:p>
          <a:p>
            <a:pPr>
              <a:defRPr sz="1800"/>
            </a:pPr>
            <a:r>
              <a:t>За неделю папа не смог починить лампу…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blinds dir="ver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free-icon-caesar-cipher-1792163.png" descr="free-icon-caesar-cipher-1792163.png"/>
          <p:cNvPicPr>
            <a:picLocks noChangeAspect="1"/>
          </p:cNvPicPr>
          <p:nvPr/>
        </p:nvPicPr>
        <p:blipFill>
          <a:blip r:embed="rId2">
            <a:extLst/>
          </a:blip>
          <a:srcRect l="0" t="1071" r="1076" b="9"/>
          <a:stretch>
            <a:fillRect/>
          </a:stretch>
        </p:blipFill>
        <p:spPr>
          <a:xfrm>
            <a:off x="332830" y="1359916"/>
            <a:ext cx="1799908" cy="17998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5" h="21600" fill="norm" stroke="1" extrusionOk="0">
                <a:moveTo>
                  <a:pt x="10299" y="0"/>
                </a:moveTo>
                <a:cubicBezTo>
                  <a:pt x="7664" y="0"/>
                  <a:pt x="5026" y="1054"/>
                  <a:pt x="3015" y="3163"/>
                </a:cubicBezTo>
                <a:cubicBezTo>
                  <a:pt x="1004" y="5272"/>
                  <a:pt x="0" y="8038"/>
                  <a:pt x="0" y="10802"/>
                </a:cubicBezTo>
                <a:cubicBezTo>
                  <a:pt x="0" y="13567"/>
                  <a:pt x="1004" y="16328"/>
                  <a:pt x="3015" y="18437"/>
                </a:cubicBezTo>
                <a:cubicBezTo>
                  <a:pt x="5026" y="20546"/>
                  <a:pt x="7664" y="21600"/>
                  <a:pt x="10299" y="21600"/>
                </a:cubicBezTo>
                <a:cubicBezTo>
                  <a:pt x="12935" y="21600"/>
                  <a:pt x="15568" y="20546"/>
                  <a:pt x="17578" y="18437"/>
                </a:cubicBezTo>
                <a:cubicBezTo>
                  <a:pt x="21600" y="14219"/>
                  <a:pt x="21600" y="7381"/>
                  <a:pt x="17578" y="3163"/>
                </a:cubicBezTo>
                <a:cubicBezTo>
                  <a:pt x="15568" y="1054"/>
                  <a:pt x="12935" y="0"/>
                  <a:pt x="10299" y="0"/>
                </a:cubicBezTo>
                <a:close/>
              </a:path>
            </a:pathLst>
          </a:custGeom>
          <a:ln w="25400">
            <a:solidFill>
              <a:srgbClr val="FFFFFF"/>
            </a:solidFill>
          </a:ln>
        </p:spPr>
      </p:pic>
      <p:sp>
        <p:nvSpPr>
          <p:cNvPr id="129" name="Google Shape;109;p4"/>
          <p:cNvSpPr/>
          <p:nvPr/>
        </p:nvSpPr>
        <p:spPr>
          <a:xfrm>
            <a:off x="248474" y="1269915"/>
            <a:ext cx="1980002" cy="1980002"/>
          </a:xfrm>
          <a:prstGeom prst="ellipse">
            <a:avLst/>
          </a:prstGeom>
          <a:ln w="165100">
            <a:solidFill>
              <a:srgbClr val="BF2E58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30" name="Google Shape;110;p4" descr="Google Shape;110;p4"/>
          <p:cNvPicPr>
            <a:picLocks noChangeAspect="1"/>
          </p:cNvPicPr>
          <p:nvPr/>
        </p:nvPicPr>
        <p:blipFill>
          <a:blip r:embed="rId3">
            <a:extLst/>
          </a:blip>
          <a:srcRect l="0" t="32453" r="0" b="33082"/>
          <a:stretch>
            <a:fillRect/>
          </a:stretch>
        </p:blipFill>
        <p:spPr>
          <a:xfrm>
            <a:off x="4826480" y="215415"/>
            <a:ext cx="1364222" cy="470150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Google Shape;114;p4"/>
          <p:cNvSpPr/>
          <p:nvPr/>
        </p:nvSpPr>
        <p:spPr>
          <a:xfrm>
            <a:off x="1875656" y="3040565"/>
            <a:ext cx="1042992" cy="603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22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ln w="25400">
            <a:solidFill>
              <a:srgbClr val="BF2E58"/>
            </a:solidFill>
            <a:tailEnd type="triangle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32" name="Google Shape;115;p4"/>
          <p:cNvSpPr/>
          <p:nvPr/>
        </p:nvSpPr>
        <p:spPr>
          <a:xfrm>
            <a:off x="2933482" y="1174375"/>
            <a:ext cx="5815210" cy="3465076"/>
          </a:xfrm>
          <a:prstGeom prst="roundRect">
            <a:avLst>
              <a:gd name="adj" fmla="val 16667"/>
            </a:avLst>
          </a:prstGeom>
          <a:ln w="25400">
            <a:solidFill>
              <a:srgbClr val="BF2E58"/>
            </a:solidFill>
            <a:prstDash val="dash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3" name="Google Shape;116;p4"/>
          <p:cNvSpPr txBox="1"/>
          <p:nvPr/>
        </p:nvSpPr>
        <p:spPr>
          <a:xfrm>
            <a:off x="4495393" y="1409033"/>
            <a:ext cx="2691389" cy="396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2000">
                <a:solidFill>
                  <a:srgbClr val="BF2E58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Д</a:t>
            </a:r>
            <a:r>
              <a:rPr sz="1800"/>
              <a:t>еши</a:t>
            </a:r>
            <a:r>
              <a:t>фровщик</a:t>
            </a:r>
          </a:p>
        </p:txBody>
      </p:sp>
      <p:sp>
        <p:nvSpPr>
          <p:cNvPr id="134" name="Google Shape;117;p4"/>
          <p:cNvSpPr txBox="1"/>
          <p:nvPr/>
        </p:nvSpPr>
        <p:spPr>
          <a:xfrm>
            <a:off x="3306685" y="2161794"/>
            <a:ext cx="5068805" cy="1963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8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Описание</a:t>
            </a:r>
          </a:p>
          <a:p>
            <a:pPr>
              <a:defRPr sz="1800"/>
            </a:pPr>
            <a:r>
              <a:t>На карточке написаны фразы, которые могут обидеть. Задача участника изменить фразу так, чтобы никто не обиделся, а проблема была решена. Проверить, перевернув карточку.</a:t>
            </a:r>
          </a:p>
          <a:p>
            <a:pPr>
              <a:defRPr sz="1800"/>
            </a:pPr>
            <a:r>
              <a:t>Пример: Ты опять раскидал игрушки!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blinds dir="ver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free-icon-theatre-1178931.png" descr="free-icon-theatre-1178931.png"/>
          <p:cNvPicPr>
            <a:picLocks noChangeAspect="1"/>
          </p:cNvPicPr>
          <p:nvPr/>
        </p:nvPicPr>
        <p:blipFill>
          <a:blip r:embed="rId2">
            <a:extLst/>
          </a:blip>
          <a:srcRect l="9" t="0" r="3" b="0"/>
          <a:stretch>
            <a:fillRect/>
          </a:stretch>
        </p:blipFill>
        <p:spPr>
          <a:xfrm>
            <a:off x="407840" y="1535519"/>
            <a:ext cx="1448595" cy="1448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367" y="0"/>
                </a:moveTo>
                <a:cubicBezTo>
                  <a:pt x="3826" y="398"/>
                  <a:pt x="3301" y="824"/>
                  <a:pt x="2811" y="1313"/>
                </a:cubicBezTo>
                <a:cubicBezTo>
                  <a:pt x="1582" y="2542"/>
                  <a:pt x="653" y="3952"/>
                  <a:pt x="0" y="5455"/>
                </a:cubicBezTo>
                <a:lnTo>
                  <a:pt x="0" y="16145"/>
                </a:lnTo>
                <a:cubicBezTo>
                  <a:pt x="653" y="17648"/>
                  <a:pt x="1582" y="19058"/>
                  <a:pt x="2811" y="20287"/>
                </a:cubicBezTo>
                <a:cubicBezTo>
                  <a:pt x="3299" y="20774"/>
                  <a:pt x="3823" y="21203"/>
                  <a:pt x="4361" y="21600"/>
                </a:cubicBezTo>
                <a:lnTo>
                  <a:pt x="20239" y="21600"/>
                </a:lnTo>
                <a:cubicBezTo>
                  <a:pt x="20710" y="21253"/>
                  <a:pt x="21167" y="20875"/>
                  <a:pt x="21600" y="20458"/>
                </a:cubicBezTo>
                <a:lnTo>
                  <a:pt x="21600" y="1142"/>
                </a:lnTo>
                <a:cubicBezTo>
                  <a:pt x="21165" y="723"/>
                  <a:pt x="20707" y="348"/>
                  <a:pt x="20233" y="0"/>
                </a:cubicBezTo>
                <a:lnTo>
                  <a:pt x="4367" y="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</p:pic>
      <p:sp>
        <p:nvSpPr>
          <p:cNvPr id="137" name="Google Shape;109;p4"/>
          <p:cNvSpPr/>
          <p:nvPr/>
        </p:nvSpPr>
        <p:spPr>
          <a:xfrm>
            <a:off x="248474" y="1269915"/>
            <a:ext cx="1980002" cy="1980002"/>
          </a:xfrm>
          <a:prstGeom prst="ellipse">
            <a:avLst/>
          </a:prstGeom>
          <a:ln w="165100">
            <a:solidFill>
              <a:srgbClr val="BF2E58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38" name="Google Shape;110;p4" descr="Google Shape;110;p4"/>
          <p:cNvPicPr>
            <a:picLocks noChangeAspect="1"/>
          </p:cNvPicPr>
          <p:nvPr/>
        </p:nvPicPr>
        <p:blipFill>
          <a:blip r:embed="rId3">
            <a:extLst/>
          </a:blip>
          <a:srcRect l="0" t="32453" r="0" b="33082"/>
          <a:stretch>
            <a:fillRect/>
          </a:stretch>
        </p:blipFill>
        <p:spPr>
          <a:xfrm>
            <a:off x="4826480" y="215415"/>
            <a:ext cx="1364222" cy="470150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Google Shape;114;p4"/>
          <p:cNvSpPr/>
          <p:nvPr/>
        </p:nvSpPr>
        <p:spPr>
          <a:xfrm>
            <a:off x="1875656" y="3040565"/>
            <a:ext cx="1042992" cy="603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22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ln w="25400">
            <a:solidFill>
              <a:srgbClr val="BF2E58"/>
            </a:solidFill>
            <a:tailEnd type="triangle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40" name="Google Shape;115;p4"/>
          <p:cNvSpPr/>
          <p:nvPr/>
        </p:nvSpPr>
        <p:spPr>
          <a:xfrm>
            <a:off x="2933482" y="1174375"/>
            <a:ext cx="5815210" cy="3465076"/>
          </a:xfrm>
          <a:prstGeom prst="roundRect">
            <a:avLst>
              <a:gd name="adj" fmla="val 16667"/>
            </a:avLst>
          </a:prstGeom>
          <a:ln w="25400">
            <a:solidFill>
              <a:srgbClr val="BF2E58"/>
            </a:solidFill>
            <a:prstDash val="dash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1" name="Google Shape;116;p4"/>
          <p:cNvSpPr txBox="1"/>
          <p:nvPr/>
        </p:nvSpPr>
        <p:spPr>
          <a:xfrm>
            <a:off x="4677863" y="1485957"/>
            <a:ext cx="2588817" cy="396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000">
                <a:solidFill>
                  <a:srgbClr val="BF2E5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Импровизация</a:t>
            </a:r>
          </a:p>
        </p:txBody>
      </p:sp>
      <p:sp>
        <p:nvSpPr>
          <p:cNvPr id="142" name="Google Shape;117;p4"/>
          <p:cNvSpPr txBox="1"/>
          <p:nvPr/>
        </p:nvSpPr>
        <p:spPr>
          <a:xfrm>
            <a:off x="3306685" y="2148860"/>
            <a:ext cx="5068805" cy="1963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8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Описание</a:t>
            </a:r>
          </a:p>
          <a:p>
            <a:pPr>
              <a:defRPr sz="1800"/>
            </a:pPr>
            <a:r>
              <a:t>На карточке написаны конфликтные ситуации и роль. Участнику необходимо разрешить эту ситуацию</a:t>
            </a:r>
          </a:p>
          <a:p>
            <a:pPr>
              <a:defRPr sz="1800"/>
            </a:pPr>
          </a:p>
          <a:p>
            <a:pPr>
              <a:defRPr sz="1800"/>
            </a:pPr>
            <a:r>
              <a:t>Пример: после проигрыша в «Монополию» брат накричал на сестру. Роль: мама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blinds dir="ver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06;p4" descr="Google Shape;106;p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38100" y="358049"/>
            <a:ext cx="471026" cy="4701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free-icon-emotions-3269459.png" descr="free-icon-emotions-3269459.png"/>
          <p:cNvPicPr>
            <a:picLocks noChangeAspect="1"/>
          </p:cNvPicPr>
          <p:nvPr/>
        </p:nvPicPr>
        <p:blipFill>
          <a:blip r:embed="rId3">
            <a:extLst/>
          </a:blip>
          <a:srcRect l="0" t="0" r="10" b="10"/>
          <a:stretch>
            <a:fillRect/>
          </a:stretch>
        </p:blipFill>
        <p:spPr>
          <a:xfrm>
            <a:off x="425708" y="1452793"/>
            <a:ext cx="1614083" cy="1614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486" y="0"/>
                </a:moveTo>
                <a:cubicBezTo>
                  <a:pt x="4331" y="568"/>
                  <a:pt x="3245" y="1323"/>
                  <a:pt x="2284" y="2284"/>
                </a:cubicBezTo>
                <a:cubicBezTo>
                  <a:pt x="1323" y="3245"/>
                  <a:pt x="568" y="4331"/>
                  <a:pt x="0" y="5486"/>
                </a:cubicBezTo>
                <a:lnTo>
                  <a:pt x="0" y="16114"/>
                </a:lnTo>
                <a:cubicBezTo>
                  <a:pt x="568" y="17269"/>
                  <a:pt x="1323" y="18355"/>
                  <a:pt x="2284" y="19316"/>
                </a:cubicBezTo>
                <a:cubicBezTo>
                  <a:pt x="3245" y="20277"/>
                  <a:pt x="4331" y="21032"/>
                  <a:pt x="5486" y="21600"/>
                </a:cubicBezTo>
                <a:lnTo>
                  <a:pt x="16114" y="21600"/>
                </a:lnTo>
                <a:cubicBezTo>
                  <a:pt x="17269" y="21032"/>
                  <a:pt x="18355" y="20277"/>
                  <a:pt x="19316" y="19316"/>
                </a:cubicBezTo>
                <a:cubicBezTo>
                  <a:pt x="20277" y="18355"/>
                  <a:pt x="21032" y="17269"/>
                  <a:pt x="21600" y="16114"/>
                </a:cubicBezTo>
                <a:lnTo>
                  <a:pt x="21600" y="5486"/>
                </a:lnTo>
                <a:cubicBezTo>
                  <a:pt x="21032" y="4331"/>
                  <a:pt x="20277" y="3245"/>
                  <a:pt x="19316" y="2284"/>
                </a:cubicBezTo>
                <a:cubicBezTo>
                  <a:pt x="18355" y="1323"/>
                  <a:pt x="17269" y="568"/>
                  <a:pt x="16114" y="0"/>
                </a:cubicBezTo>
                <a:lnTo>
                  <a:pt x="5486" y="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</p:pic>
      <p:sp>
        <p:nvSpPr>
          <p:cNvPr id="146" name="Google Shape;109;p4"/>
          <p:cNvSpPr/>
          <p:nvPr/>
        </p:nvSpPr>
        <p:spPr>
          <a:xfrm>
            <a:off x="248474" y="1269915"/>
            <a:ext cx="1980002" cy="1980002"/>
          </a:xfrm>
          <a:prstGeom prst="ellipse">
            <a:avLst/>
          </a:prstGeom>
          <a:ln w="165100">
            <a:solidFill>
              <a:srgbClr val="BF2E58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47" name="Google Shape;110;p4" descr="Google Shape;110;p4"/>
          <p:cNvPicPr>
            <a:picLocks noChangeAspect="1"/>
          </p:cNvPicPr>
          <p:nvPr/>
        </p:nvPicPr>
        <p:blipFill>
          <a:blip r:embed="rId4">
            <a:extLst/>
          </a:blip>
          <a:srcRect l="0" t="32453" r="0" b="33082"/>
          <a:stretch>
            <a:fillRect/>
          </a:stretch>
        </p:blipFill>
        <p:spPr>
          <a:xfrm>
            <a:off x="4826480" y="215415"/>
            <a:ext cx="1364222" cy="470150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Google Shape;114;p4"/>
          <p:cNvSpPr/>
          <p:nvPr/>
        </p:nvSpPr>
        <p:spPr>
          <a:xfrm>
            <a:off x="1875656" y="3040565"/>
            <a:ext cx="1042992" cy="603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22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ln w="25400">
            <a:solidFill>
              <a:srgbClr val="BF2E58"/>
            </a:solidFill>
            <a:tailEnd type="triangle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49" name="Google Shape;115;p4"/>
          <p:cNvSpPr/>
          <p:nvPr/>
        </p:nvSpPr>
        <p:spPr>
          <a:xfrm>
            <a:off x="2933482" y="1174375"/>
            <a:ext cx="5815210" cy="3465076"/>
          </a:xfrm>
          <a:prstGeom prst="roundRect">
            <a:avLst>
              <a:gd name="adj" fmla="val 16667"/>
            </a:avLst>
          </a:prstGeom>
          <a:ln w="25400">
            <a:solidFill>
              <a:srgbClr val="BF2E58"/>
            </a:solidFill>
            <a:prstDash val="dash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0" name="Google Shape;116;p4"/>
          <p:cNvSpPr txBox="1"/>
          <p:nvPr/>
        </p:nvSpPr>
        <p:spPr>
          <a:xfrm>
            <a:off x="5174117" y="1356622"/>
            <a:ext cx="1333941" cy="396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000">
                <a:solidFill>
                  <a:srgbClr val="BF2E5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Элиас</a:t>
            </a:r>
          </a:p>
        </p:txBody>
      </p:sp>
      <p:sp>
        <p:nvSpPr>
          <p:cNvPr id="151" name="Google Shape;117;p4"/>
          <p:cNvSpPr txBox="1"/>
          <p:nvPr/>
        </p:nvSpPr>
        <p:spPr>
          <a:xfrm>
            <a:off x="3306685" y="1851389"/>
            <a:ext cx="5068805" cy="2496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8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Описание</a:t>
            </a:r>
          </a:p>
          <a:p>
            <a:pPr>
              <a:defRPr sz="1800"/>
            </a:pPr>
            <a:r>
              <a:t>На карточке написано чувство/состояние, которое мы можем испытывать в процессе общения. Задача: описать состояние при помощи ситуации</a:t>
            </a:r>
          </a:p>
          <a:p>
            <a:pPr>
              <a:defRPr sz="1800"/>
            </a:pPr>
          </a:p>
          <a:p>
            <a:pPr>
              <a:defRPr sz="1800"/>
            </a:pPr>
            <a:r>
              <a:t>Пример: чувство «Сожаление». Ситуация: наговорил много плохого другу, а потом понял, что не был прав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blinds dir="ver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free-icon-empty-7486847.png" descr="free-icon-empty-7486847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10"/>
          <a:stretch>
            <a:fillRect/>
          </a:stretch>
        </p:blipFill>
        <p:spPr>
          <a:xfrm>
            <a:off x="504043" y="1641735"/>
            <a:ext cx="1236363" cy="12362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331" y="0"/>
                </a:moveTo>
                <a:cubicBezTo>
                  <a:pt x="845" y="513"/>
                  <a:pt x="404" y="1050"/>
                  <a:pt x="0" y="1609"/>
                </a:cubicBezTo>
                <a:lnTo>
                  <a:pt x="0" y="19991"/>
                </a:lnTo>
                <a:cubicBezTo>
                  <a:pt x="404" y="20550"/>
                  <a:pt x="845" y="21087"/>
                  <a:pt x="133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1331" y="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</p:pic>
      <p:sp>
        <p:nvSpPr>
          <p:cNvPr id="154" name="Google Shape;109;p4"/>
          <p:cNvSpPr/>
          <p:nvPr/>
        </p:nvSpPr>
        <p:spPr>
          <a:xfrm>
            <a:off x="248474" y="1269915"/>
            <a:ext cx="1980002" cy="1980002"/>
          </a:xfrm>
          <a:prstGeom prst="ellipse">
            <a:avLst/>
          </a:prstGeom>
          <a:ln w="165100">
            <a:solidFill>
              <a:srgbClr val="BF2E58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55" name="Google Shape;110;p4" descr="Google Shape;110;p4"/>
          <p:cNvPicPr>
            <a:picLocks noChangeAspect="1"/>
          </p:cNvPicPr>
          <p:nvPr/>
        </p:nvPicPr>
        <p:blipFill>
          <a:blip r:embed="rId3">
            <a:extLst/>
          </a:blip>
          <a:srcRect l="0" t="32453" r="0" b="33082"/>
          <a:stretch>
            <a:fillRect/>
          </a:stretch>
        </p:blipFill>
        <p:spPr>
          <a:xfrm>
            <a:off x="4826480" y="215415"/>
            <a:ext cx="1364222" cy="470150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Google Shape;114;p4"/>
          <p:cNvSpPr/>
          <p:nvPr/>
        </p:nvSpPr>
        <p:spPr>
          <a:xfrm>
            <a:off x="1875656" y="3040565"/>
            <a:ext cx="1042992" cy="603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22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ln w="25400">
            <a:solidFill>
              <a:srgbClr val="BF2E58"/>
            </a:solidFill>
            <a:tailEnd type="triangle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57" name="Google Shape;115;p4"/>
          <p:cNvSpPr/>
          <p:nvPr/>
        </p:nvSpPr>
        <p:spPr>
          <a:xfrm>
            <a:off x="2933482" y="1174375"/>
            <a:ext cx="5815210" cy="3465076"/>
          </a:xfrm>
          <a:prstGeom prst="roundRect">
            <a:avLst>
              <a:gd name="adj" fmla="val 16667"/>
            </a:avLst>
          </a:prstGeom>
          <a:ln w="25400">
            <a:solidFill>
              <a:srgbClr val="BF2E58"/>
            </a:solidFill>
            <a:prstDash val="dash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8" name="Google Shape;116;p4"/>
          <p:cNvSpPr txBox="1"/>
          <p:nvPr/>
        </p:nvSpPr>
        <p:spPr>
          <a:xfrm>
            <a:off x="4808056" y="1408356"/>
            <a:ext cx="2502370" cy="396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000">
                <a:solidFill>
                  <a:srgbClr val="BF2E5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Что не так?</a:t>
            </a:r>
          </a:p>
        </p:txBody>
      </p:sp>
      <p:sp>
        <p:nvSpPr>
          <p:cNvPr id="159" name="Google Shape;117;p4"/>
          <p:cNvSpPr txBox="1"/>
          <p:nvPr/>
        </p:nvSpPr>
        <p:spPr>
          <a:xfrm>
            <a:off x="3306685" y="1838632"/>
            <a:ext cx="5068805" cy="16968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8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Описание</a:t>
            </a:r>
          </a:p>
          <a:p>
            <a:pPr>
              <a:defRPr sz="1800"/>
            </a:pPr>
            <a:r>
              <a:t>На карточке изображение ситуации. Игроку нужно обозначить, что неправильно на картинке</a:t>
            </a:r>
          </a:p>
          <a:p>
            <a:pPr>
              <a:defRPr sz="1800"/>
            </a:pPr>
          </a:p>
          <a:p>
            <a:pPr>
              <a:defRPr sz="1800"/>
            </a:pPr>
            <a:r>
              <a:t>Пример: </a:t>
            </a:r>
          </a:p>
        </p:txBody>
      </p:sp>
      <p:pic>
        <p:nvPicPr>
          <p:cNvPr id="160" name="Picture 2" descr="Picture 2"/>
          <p:cNvPicPr>
            <a:picLocks noChangeAspect="1"/>
          </p:cNvPicPr>
          <p:nvPr/>
        </p:nvPicPr>
        <p:blipFill>
          <a:blip r:embed="rId4">
            <a:extLst/>
          </a:blip>
          <a:srcRect l="0" t="42999" r="0" b="9801"/>
          <a:stretch>
            <a:fillRect/>
          </a:stretch>
        </p:blipFill>
        <p:spPr>
          <a:xfrm>
            <a:off x="4577929" y="3112846"/>
            <a:ext cx="2243493" cy="14119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blinds dir="ver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227;p9" descr="Google Shape;227;p9"/>
          <p:cNvPicPr>
            <a:picLocks noChangeAspect="1"/>
          </p:cNvPicPr>
          <p:nvPr/>
        </p:nvPicPr>
        <p:blipFill>
          <a:blip r:embed="rId2">
            <a:extLst/>
          </a:blip>
          <a:srcRect l="0" t="32453" r="0" b="33082"/>
          <a:stretch>
            <a:fillRect/>
          </a:stretch>
        </p:blipFill>
        <p:spPr>
          <a:xfrm>
            <a:off x="4826480" y="215415"/>
            <a:ext cx="1364222" cy="470150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Google Shape;232;p9"/>
          <p:cNvSpPr/>
          <p:nvPr/>
        </p:nvSpPr>
        <p:spPr>
          <a:xfrm>
            <a:off x="2317038" y="2084294"/>
            <a:ext cx="2764304" cy="2843792"/>
          </a:xfrm>
          <a:prstGeom prst="roundRect">
            <a:avLst>
              <a:gd name="adj" fmla="val 4546"/>
            </a:avLst>
          </a:prstGeom>
          <a:ln w="25400">
            <a:solidFill>
              <a:srgbClr val="BF2E58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166" name="Google Shape;231;p9"/>
          <p:cNvGrpSpPr/>
          <p:nvPr/>
        </p:nvGrpSpPr>
        <p:grpSpPr>
          <a:xfrm>
            <a:off x="271138" y="1775705"/>
            <a:ext cx="1620001" cy="1503931"/>
            <a:chOff x="0" y="0"/>
            <a:chExt cx="1619999" cy="1503930"/>
          </a:xfrm>
        </p:grpSpPr>
        <p:sp>
          <p:nvSpPr>
            <p:cNvPr id="164" name="Сквиркл"/>
            <p:cNvSpPr/>
            <p:nvPr/>
          </p:nvSpPr>
          <p:spPr>
            <a:xfrm>
              <a:off x="0" y="0"/>
              <a:ext cx="1620000" cy="1503931"/>
            </a:xfrm>
            <a:prstGeom prst="roundRect">
              <a:avLst>
                <a:gd name="adj" fmla="val 8040"/>
              </a:avLst>
            </a:prstGeom>
            <a:solidFill>
              <a:srgbClr val="FFFFFF"/>
            </a:solidFill>
            <a:ln w="57150" cap="flat">
              <a:solidFill>
                <a:srgbClr val="BE2E5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</a:p>
          </p:txBody>
        </p:sp>
        <p:sp>
          <p:nvSpPr>
            <p:cNvPr id="165" name="Текст"/>
            <p:cNvSpPr txBox="1"/>
            <p:nvPr/>
          </p:nvSpPr>
          <p:spPr>
            <a:xfrm>
              <a:off x="109715" y="607573"/>
              <a:ext cx="1400570" cy="288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699" tIns="45699" rIns="45699" bIns="45699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pPr/>
              <a:r>
                <a:t>    </a:t>
              </a:r>
            </a:p>
          </p:txBody>
        </p:sp>
      </p:grpSp>
      <p:sp>
        <p:nvSpPr>
          <p:cNvPr id="167" name="Google Shape;234;p9"/>
          <p:cNvSpPr/>
          <p:nvPr/>
        </p:nvSpPr>
        <p:spPr>
          <a:xfrm>
            <a:off x="5188649" y="2084294"/>
            <a:ext cx="3610857" cy="2843792"/>
          </a:xfrm>
          <a:prstGeom prst="roundRect">
            <a:avLst>
              <a:gd name="adj" fmla="val 4546"/>
            </a:avLst>
          </a:prstGeom>
          <a:ln w="25400">
            <a:solidFill>
              <a:srgbClr val="BF2E58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8" name="Google Shape;235;p9"/>
          <p:cNvSpPr/>
          <p:nvPr/>
        </p:nvSpPr>
        <p:spPr>
          <a:xfrm>
            <a:off x="2315393" y="716756"/>
            <a:ext cx="4937468" cy="1152123"/>
          </a:xfrm>
          <a:prstGeom prst="roundRect">
            <a:avLst>
              <a:gd name="adj" fmla="val 4546"/>
            </a:avLst>
          </a:prstGeom>
          <a:ln w="25400">
            <a:solidFill>
              <a:srgbClr val="BF2E58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9" name="Google Shape;237;p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 w="63500">
            <a:solidFill>
              <a:srgbClr val="BE2E58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0" name="Google Shape;238;p9"/>
          <p:cNvSpPr/>
          <p:nvPr/>
        </p:nvSpPr>
        <p:spPr>
          <a:xfrm>
            <a:off x="2371449" y="774759"/>
            <a:ext cx="4770331" cy="1008001"/>
          </a:xfrm>
          <a:prstGeom prst="roundRect">
            <a:avLst>
              <a:gd name="adj" fmla="val 4546"/>
            </a:avLst>
          </a:prstGeom>
          <a:ln w="12700">
            <a:solidFill>
              <a:srgbClr val="BE2E58"/>
            </a:solidFill>
            <a:prstDash val="dash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1" name="Google Shape;239;p9"/>
          <p:cNvSpPr/>
          <p:nvPr/>
        </p:nvSpPr>
        <p:spPr>
          <a:xfrm>
            <a:off x="2365994" y="2131614"/>
            <a:ext cx="2643473" cy="2736001"/>
          </a:xfrm>
          <a:prstGeom prst="roundRect">
            <a:avLst>
              <a:gd name="adj" fmla="val 4546"/>
            </a:avLst>
          </a:prstGeom>
          <a:ln w="12700">
            <a:solidFill>
              <a:srgbClr val="BF2E58"/>
            </a:solidFill>
            <a:prstDash val="dash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2" name="Google Shape;240;p9"/>
          <p:cNvSpPr/>
          <p:nvPr/>
        </p:nvSpPr>
        <p:spPr>
          <a:xfrm>
            <a:off x="5264422" y="2131614"/>
            <a:ext cx="3509951" cy="2727854"/>
          </a:xfrm>
          <a:prstGeom prst="roundRect">
            <a:avLst>
              <a:gd name="adj" fmla="val 4546"/>
            </a:avLst>
          </a:prstGeom>
          <a:ln w="12700">
            <a:solidFill>
              <a:srgbClr val="BF2E58"/>
            </a:solidFill>
            <a:prstDash val="dash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3" name="TextBox 1"/>
          <p:cNvSpPr txBox="1"/>
          <p:nvPr/>
        </p:nvSpPr>
        <p:spPr>
          <a:xfrm>
            <a:off x="5388600" y="2242228"/>
            <a:ext cx="3340053" cy="1304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Clr>
                <a:srgbClr val="000000"/>
              </a:buClr>
              <a:buSzPct val="100000"/>
              <a:buAutoNum type="arabicPeriod" startAt="1"/>
            </a:pPr>
            <a:r>
              <a:t>За каждое задание выдаются жетоны-семейки. Побеждает тот, кто собрал больше жетонов</a:t>
            </a:r>
          </a:p>
          <a:p>
            <a:pPr marL="342900" indent="-342900">
              <a:buClr>
                <a:srgbClr val="000000"/>
              </a:buClr>
              <a:buSzPct val="100000"/>
              <a:buAutoNum type="arabicPeriod" startAt="1"/>
            </a:pPr>
            <a:r>
              <a:t>После игры лучше обсудить наши чувства и эмоции, отметить успехи</a:t>
            </a:r>
          </a:p>
          <a:p>
            <a:pPr marL="342900" indent="-342900">
              <a:buClr>
                <a:srgbClr val="000000"/>
              </a:buClr>
              <a:buSzPct val="100000"/>
              <a:buAutoNum type="arabicPeriod" startAt="1"/>
            </a:pPr>
            <a:r>
              <a:t>В игру можно играть несколько раз </a:t>
            </a:r>
          </a:p>
        </p:txBody>
      </p:sp>
      <p:pic>
        <p:nvPicPr>
          <p:cNvPr id="174" name="Рисунок 9" descr="Рисунок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2504" y="1882984"/>
            <a:ext cx="1342359" cy="1261536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TextBox 10"/>
          <p:cNvSpPr txBox="1"/>
          <p:nvPr/>
        </p:nvSpPr>
        <p:spPr>
          <a:xfrm>
            <a:off x="2629893" y="2510045"/>
            <a:ext cx="191075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Clr>
                <a:srgbClr val="000000"/>
              </a:buClr>
              <a:buSzPct val="100000"/>
              <a:buAutoNum type="arabicPeriod" startAt="1"/>
            </a:pPr>
            <a:r>
              <a:t>6 игр – много вариантов</a:t>
            </a:r>
          </a:p>
          <a:p>
            <a:pPr marL="342900" indent="-342900">
              <a:buClr>
                <a:srgbClr val="000000"/>
              </a:buClr>
              <a:buSzPct val="100000"/>
              <a:buAutoNum type="arabicPeriod" startAt="1"/>
            </a:pPr>
            <a:r>
              <a:t>Универсальность </a:t>
            </a:r>
          </a:p>
          <a:p>
            <a:pPr marL="342900" indent="-342900">
              <a:buClr>
                <a:srgbClr val="000000"/>
              </a:buClr>
              <a:buSzPct val="100000"/>
              <a:buAutoNum type="arabicPeriod" startAt="1"/>
            </a:pPr>
            <a:r>
              <a:t>Перспективы</a:t>
            </a:r>
          </a:p>
        </p:txBody>
      </p:sp>
      <p:sp>
        <p:nvSpPr>
          <p:cNvPr id="176" name="Настольная игра…"/>
          <p:cNvSpPr txBox="1"/>
          <p:nvPr/>
        </p:nvSpPr>
        <p:spPr>
          <a:xfrm>
            <a:off x="2909006" y="699639"/>
            <a:ext cx="3880871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sz="3500">
                <a:solidFill>
                  <a:srgbClr val="BE2E58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Настольная игра</a:t>
            </a:r>
          </a:p>
          <a:p>
            <a:pPr>
              <a:defRPr b="1" sz="3500">
                <a:solidFill>
                  <a:srgbClr val="BE2E58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«Семейкин КУБ»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blinds dir="ver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Project Management Infographics by Slidesgo">
  <a:themeElements>
    <a:clrScheme name="Project Management Infographics by Slidesg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BB831"/>
      </a:accent1>
      <a:accent2>
        <a:srgbClr val="FB8569"/>
      </a:accent2>
      <a:accent3>
        <a:srgbClr val="FB569C"/>
      </a:accent3>
      <a:accent4>
        <a:srgbClr val="E850E0"/>
      </a:accent4>
      <a:accent5>
        <a:srgbClr val="8225E2"/>
      </a:accent5>
      <a:accent6>
        <a:srgbClr val="9C27B0"/>
      </a:accent6>
      <a:hlink>
        <a:srgbClr val="0000FF"/>
      </a:hlink>
      <a:folHlink>
        <a:srgbClr val="FF00FF"/>
      </a:folHlink>
    </a:clrScheme>
    <a:fontScheme name="Project Management Infographics by Slidesgo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Project Management Infographics by Slidesg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Project Management Infographics by Slidesgo">
  <a:themeElements>
    <a:clrScheme name="Project Management Infographics by Slidesg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BB831"/>
      </a:accent1>
      <a:accent2>
        <a:srgbClr val="FB8569"/>
      </a:accent2>
      <a:accent3>
        <a:srgbClr val="FB569C"/>
      </a:accent3>
      <a:accent4>
        <a:srgbClr val="E850E0"/>
      </a:accent4>
      <a:accent5>
        <a:srgbClr val="8225E2"/>
      </a:accent5>
      <a:accent6>
        <a:srgbClr val="9C27B0"/>
      </a:accent6>
      <a:hlink>
        <a:srgbClr val="0000FF"/>
      </a:hlink>
      <a:folHlink>
        <a:srgbClr val="FF00FF"/>
      </a:folHlink>
    </a:clrScheme>
    <a:fontScheme name="Project Management Infographics by Slidesgo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Project Management Infographics by Slidesg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